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300" r:id="rId3"/>
    <p:sldId id="297" r:id="rId4"/>
    <p:sldId id="298" r:id="rId5"/>
    <p:sldId id="262" r:id="rId6"/>
    <p:sldId id="259" r:id="rId7"/>
    <p:sldId id="299" r:id="rId8"/>
    <p:sldId id="261" r:id="rId9"/>
    <p:sldId id="274" r:id="rId10"/>
    <p:sldId id="266" r:id="rId11"/>
    <p:sldId id="265" r:id="rId12"/>
    <p:sldId id="271" r:id="rId13"/>
    <p:sldId id="272" r:id="rId14"/>
    <p:sldId id="278" r:id="rId15"/>
    <p:sldId id="280" r:id="rId16"/>
    <p:sldId id="288" r:id="rId17"/>
    <p:sldId id="282" r:id="rId18"/>
    <p:sldId id="290" r:id="rId19"/>
    <p:sldId id="292" r:id="rId20"/>
    <p:sldId id="295" r:id="rId21"/>
    <p:sldId id="296" r:id="rId22"/>
    <p:sldId id="294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2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62" d="100"/>
          <a:sy n="62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614A-0283-4F02-84B9-95A7479DFFED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38A92-DC26-4DC6-AF3B-8A9ADDF98D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16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sym typeface="Wingdings" pitchFamily="2" charset="2"/>
              </a:rPr>
              <a:t>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38A92-DC26-4DC6-AF3B-8A9ADDF98D8C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38A92-DC26-4DC6-AF3B-8A9ADDF98D8C}" type="slidenum">
              <a:rPr lang="vi-VN" smtClean="0"/>
              <a:pPr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38A92-DC26-4DC6-AF3B-8A9ADDF98D8C}" type="slidenum">
              <a:rPr lang="vi-VN" smtClean="0"/>
              <a:pPr/>
              <a:t>17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38A92-DC26-4DC6-AF3B-8A9ADDF98D8C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167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D24C6-ADA7-4F0C-A221-1E51EB944AA3}" type="datetimeFigureOut">
              <a:rPr lang="vi-VN" smtClean="0"/>
              <a:pPr/>
              <a:t>19/03/2022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CF04DF-48CA-4D17-B607-0403D877B842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2274912"/>
          </a:xfrm>
        </p:spPr>
        <p:txBody>
          <a:bodyPr>
            <a:normAutofit fontScale="90000"/>
            <a:scene3d>
              <a:camera prst="perspectiveContrastingLeftFacing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80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THCS </a:t>
            </a:r>
            <a:r>
              <a:rPr lang="en-US" sz="8000" dirty="0" err="1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HuỲNH</a:t>
            </a:r>
            <a:r>
              <a:rPr lang="en-US" sz="80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VĂN NGHỆ</a:t>
            </a:r>
            <a:endParaRPr lang="vi-VN" sz="8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710937">
            <a:off x="1508757" y="2802646"/>
            <a:ext cx="6663908" cy="2769685"/>
          </a:xfrm>
        </p:spPr>
        <p:txBody>
          <a:bodyPr>
            <a:normAutofit/>
          </a:bodyPr>
          <a:lstStyle/>
          <a:p>
            <a:pPr algn="l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407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6: </a:t>
            </a:r>
            <a:r>
              <a:rPr lang="en-US" sz="3600" b="1" dirty="0" err="1">
                <a:solidFill>
                  <a:srgbClr val="FF0000"/>
                </a:solidFill>
              </a:rPr>
              <a:t>Dinh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dưỡng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bằng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i="1" u="sng" dirty="0" err="1">
                <a:solidFill>
                  <a:schemeClr val="tx1"/>
                </a:solidFill>
              </a:rPr>
              <a:t>Trả</a:t>
            </a:r>
            <a:r>
              <a:rPr lang="en-US" sz="3600" i="1" u="sng" dirty="0">
                <a:solidFill>
                  <a:schemeClr val="tx1"/>
                </a:solidFill>
              </a:rPr>
              <a:t> </a:t>
            </a:r>
            <a:r>
              <a:rPr lang="en-US" sz="3600" i="1" u="sng" dirty="0" err="1">
                <a:solidFill>
                  <a:schemeClr val="tx1"/>
                </a:solidFill>
              </a:rPr>
              <a:t>lời</a:t>
            </a:r>
            <a:r>
              <a:rPr lang="en-US" sz="3600" i="1" u="sng" dirty="0">
                <a:solidFill>
                  <a:schemeClr val="tx1"/>
                </a:solidFill>
              </a:rPr>
              <a:t>:</a:t>
            </a:r>
            <a:br>
              <a:rPr lang="en-US" sz="3200" i="1" dirty="0">
                <a:solidFill>
                  <a:schemeClr val="tx1"/>
                </a:solidFill>
              </a:rPr>
            </a:b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4807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+mj-lt"/>
              </a:rPr>
              <a:t>Dinh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hoá</a:t>
            </a:r>
            <a:endParaRPr lang="vi-VN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7: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br>
              <a:rPr lang="en-US" sz="3200" dirty="0"/>
            </a:br>
            <a:r>
              <a:rPr lang="en-US" sz="3200" i="1" u="sng" dirty="0" err="1">
                <a:latin typeface="+mj-lt"/>
              </a:rPr>
              <a:t>Trả</a:t>
            </a:r>
            <a:r>
              <a:rPr lang="en-US" sz="3200" i="1" u="sng" dirty="0">
                <a:latin typeface="+mj-lt"/>
              </a:rPr>
              <a:t> </a:t>
            </a:r>
            <a:r>
              <a:rPr lang="en-US" sz="3200" i="1" u="sng" dirty="0" err="1">
                <a:latin typeface="+mj-lt"/>
              </a:rPr>
              <a:t>lời</a:t>
            </a:r>
            <a:r>
              <a:rPr lang="en-US" sz="3200" i="1" u="sng" dirty="0">
                <a:latin typeface="+mj-lt"/>
              </a:rPr>
              <a:t>:</a:t>
            </a:r>
            <a:br>
              <a:rPr lang="en-US" i="1" dirty="0"/>
            </a:b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0" y="25649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Symbol" pitchFamily="34" charset="0"/>
              <a:buChar char="·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nội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bào</a:t>
            </a:r>
            <a:endParaRPr lang="vi-VN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73016"/>
            <a:ext cx="7308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8: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br>
              <a:rPr lang="en-US" sz="3600" dirty="0">
                <a:latin typeface="+mj-lt"/>
              </a:rPr>
            </a:br>
            <a:r>
              <a:rPr lang="en-US" sz="3200" i="1" u="sng" dirty="0" err="1">
                <a:latin typeface="+mj-lt"/>
              </a:rPr>
              <a:t>Trả</a:t>
            </a:r>
            <a:r>
              <a:rPr lang="en-US" sz="3200" i="1" u="sng" dirty="0">
                <a:latin typeface="+mj-lt"/>
              </a:rPr>
              <a:t> </a:t>
            </a:r>
            <a:r>
              <a:rPr lang="en-US" sz="3200" i="1" u="sng" dirty="0" err="1">
                <a:latin typeface="+mj-lt"/>
              </a:rPr>
              <a:t>lời</a:t>
            </a:r>
            <a:r>
              <a:rPr lang="en-US" sz="3200" i="1" u="sng" dirty="0">
                <a:latin typeface="+mj-lt"/>
              </a:rPr>
              <a:t>:</a:t>
            </a:r>
            <a:endParaRPr lang="vi-VN" sz="32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13176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buFont typeface="Symbol" pitchFamily="34" charset="0"/>
              <a:buChar char="·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đổi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thực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hiện</a:t>
            </a:r>
            <a:r>
              <a:rPr lang="en-US" sz="3200" dirty="0">
                <a:latin typeface="+mj-lt"/>
              </a:rPr>
              <a:t> qua </a:t>
            </a:r>
            <a:r>
              <a:rPr lang="en-US" sz="3200" dirty="0" err="1">
                <a:latin typeface="+mj-lt"/>
              </a:rPr>
              <a:t>bề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0016" y="1563314"/>
            <a:ext cx="8783984" cy="1582737"/>
          </a:xfrm>
        </p:spPr>
        <p:txBody>
          <a:bodyPr>
            <a:normAutofit fontScale="90000"/>
          </a:bodyPr>
          <a:lstStyle/>
          <a:p>
            <a:br>
              <a:rPr lang="vi-VN" sz="5400" dirty="0"/>
            </a:br>
            <a:br>
              <a:rPr lang="en-US" i="1" dirty="0">
                <a:solidFill>
                  <a:schemeClr val="tx1"/>
                </a:solidFill>
              </a:rPr>
            </a:b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28800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10: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r>
              <a:rPr lang="en-US" sz="3200" i="1" u="sng" dirty="0" err="1">
                <a:latin typeface="+mj-lt"/>
              </a:rPr>
              <a:t>Trả</a:t>
            </a:r>
            <a:r>
              <a:rPr lang="en-US" sz="3200" i="1" u="sng" dirty="0">
                <a:latin typeface="+mj-lt"/>
              </a:rPr>
              <a:t> </a:t>
            </a:r>
            <a:r>
              <a:rPr lang="en-US" sz="3200" i="1" u="sng" dirty="0" err="1">
                <a:latin typeface="+mj-lt"/>
              </a:rPr>
              <a:t>lời</a:t>
            </a:r>
            <a:r>
              <a:rPr lang="en-US" sz="3200" i="1" u="sng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Sinh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vô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theo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kiểu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đôi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endParaRPr lang="vi-VN" sz="3200" dirty="0">
              <a:latin typeface="+mj-lt"/>
            </a:endParaRPr>
          </a:p>
          <a:p>
            <a:endParaRPr lang="vi-VN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14096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11: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di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mồi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hoá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mồi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077072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u="sng" dirty="0">
                <a:latin typeface="Calibri" pitchFamily="34" charset="0"/>
                <a:cs typeface="Calibri" pitchFamily="34" charset="0"/>
              </a:rPr>
              <a:t>Trả lời: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Trùng biến hình sống ở các lớp váng ao hồ ngoài tự nhiên hay ở trong các bình nuôi cấy. Chúng di chuyển nhờ hình thành chân giả, dùng chân giả để bắt mồi và tiêu hóa mồi nhờ hình thành không bào tiêu hóa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476672"/>
            <a:ext cx="8748464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9: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thải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5536" y="76470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>
                <a:latin typeface="+mj-lt"/>
              </a:rPr>
              <a:t>Trả lời: </a:t>
            </a:r>
            <a:r>
              <a:rPr lang="en-US" sz="3200">
                <a:latin typeface="+mj-lt"/>
              </a:rPr>
              <a:t>Chất thải được loại ra ở bất kì vị trí nào trên cơ thể</a:t>
            </a:r>
            <a:endParaRPr lang="vi-VN" sz="320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69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endParaRPr lang="vi-V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692696"/>
            <a:ext cx="7164288" cy="5328592"/>
          </a:xfrm>
        </p:spPr>
        <p:txBody>
          <a:bodyPr>
            <a:noAutofit/>
          </a:bodyPr>
          <a:lstStyle/>
          <a:p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Cấu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tạo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ngoài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>
              <a:buClrTx/>
              <a:buFont typeface="Constantia" pitchFamily="18" charset="0"/>
              <a:buChar char="–"/>
            </a:pPr>
            <a:r>
              <a:rPr lang="en-US" sz="3200" dirty="0" err="1">
                <a:latin typeface="+mj-lt"/>
              </a:rPr>
              <a:t>Sống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tù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bùn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hay </a:t>
            </a:r>
            <a:r>
              <a:rPr lang="en-US" sz="3200" dirty="0" err="1">
                <a:latin typeface="+mj-lt"/>
              </a:rPr>
              <a:t>nổi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ao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.</a:t>
            </a:r>
          </a:p>
          <a:p>
            <a:pPr>
              <a:buClrTx/>
              <a:buFont typeface="Constantia" pitchFamily="18" charset="0"/>
              <a:buChar char="–"/>
            </a:pP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bào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đơn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nhất</a:t>
            </a:r>
            <a:endParaRPr lang="en-US" sz="3200" dirty="0">
              <a:latin typeface="+mj-lt"/>
            </a:endParaRPr>
          </a:p>
          <a:p>
            <a:pPr>
              <a:buFont typeface="Symbol" pitchFamily="34" charset="0"/>
              <a:buChar char="·"/>
            </a:pP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Di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chuyển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>
              <a:buClrTx/>
              <a:buFont typeface="Constantia" pitchFamily="18" charset="0"/>
              <a:buChar char="–"/>
            </a:pPr>
            <a:r>
              <a:rPr lang="en-US" sz="3200" dirty="0">
                <a:latin typeface="+mj-lt"/>
              </a:rPr>
              <a:t>Di </a:t>
            </a:r>
            <a:r>
              <a:rPr lang="en-US" sz="3200" dirty="0" err="1">
                <a:latin typeface="+mj-lt"/>
              </a:rPr>
              <a:t>chuyển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bắt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mồi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giả</a:t>
            </a:r>
            <a:endParaRPr lang="en-US" sz="3200" dirty="0">
              <a:latin typeface="+mj-lt"/>
            </a:endParaRPr>
          </a:p>
          <a:p>
            <a:pPr>
              <a:buClr>
                <a:schemeClr val="accent2"/>
              </a:buClr>
              <a:buFont typeface="Symbol" pitchFamily="34" charset="0"/>
              <a:buChar char="·"/>
            </a:pP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Dinh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dưỡng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sinh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+mj-lt"/>
              </a:rPr>
              <a:t>sản</a:t>
            </a:r>
            <a:r>
              <a:rPr lang="en-US" sz="3200" b="1" i="1" u="sng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>
              <a:buClrTx/>
              <a:buFont typeface="Constantia" pitchFamily="18" charset="0"/>
              <a:buChar char="–"/>
            </a:pPr>
            <a:r>
              <a:rPr lang="en-US" sz="3200" dirty="0" err="1">
                <a:latin typeface="+mj-lt"/>
              </a:rPr>
              <a:t>Dinh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tiêu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hoá</a:t>
            </a:r>
            <a:endParaRPr lang="en-US" sz="3200" dirty="0">
              <a:latin typeface="+mj-lt"/>
            </a:endParaRPr>
          </a:p>
          <a:p>
            <a:pPr>
              <a:buClrTx/>
              <a:buFont typeface="Constantia" pitchFamily="18" charset="0"/>
              <a:buChar char="–"/>
            </a:pPr>
            <a:r>
              <a:rPr lang="en-US" sz="3200" dirty="0" err="1">
                <a:latin typeface="+mj-lt"/>
              </a:rPr>
              <a:t>Sinh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vô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theo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kiểu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đôi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0987"/>
            <a:ext cx="8784976" cy="180020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II. TRÙNG GIÀY</a:t>
            </a:r>
            <a:br>
              <a:rPr lang="en-US" sz="3200" b="1" i="1" dirty="0">
                <a:solidFill>
                  <a:srgbClr val="002060"/>
                </a:solidFill>
              </a:rPr>
            </a:br>
            <a:r>
              <a:rPr lang="en-US" sz="3200" b="1" u="sng" dirty="0" err="1">
                <a:solidFill>
                  <a:srgbClr val="FF0000"/>
                </a:solidFill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</a:rPr>
              <a:t>Trùng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br>
              <a:rPr lang="en-US" dirty="0"/>
            </a:b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u="sng" dirty="0" err="1">
                <a:latin typeface="+mj-lt"/>
              </a:rPr>
              <a:t>Trả</a:t>
            </a:r>
            <a:r>
              <a:rPr lang="en-US" sz="3200" i="1" u="sng" dirty="0">
                <a:latin typeface="+mj-lt"/>
              </a:rPr>
              <a:t> </a:t>
            </a:r>
            <a:r>
              <a:rPr lang="en-US" sz="3200" i="1" u="sng" dirty="0" err="1">
                <a:latin typeface="+mj-lt"/>
              </a:rPr>
              <a:t>lời</a:t>
            </a:r>
            <a:r>
              <a:rPr lang="en-US" sz="3200" i="1" u="sng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Trùng</a:t>
            </a:r>
            <a:r>
              <a:rPr lang="en-US" sz="3200" dirty="0">
                <a:latin typeface="+mj-lt"/>
              </a:rPr>
              <a:t>  </a:t>
            </a:r>
            <a:r>
              <a:rPr lang="en-US" sz="3200" dirty="0" err="1">
                <a:latin typeface="+mj-lt"/>
              </a:rPr>
              <a:t>giày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lớp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cỏ</a:t>
            </a:r>
            <a:endParaRPr lang="vi-VN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0080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giày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048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u="sng">
                <a:latin typeface="+mj-lt"/>
              </a:rPr>
              <a:t>Trả lời: </a:t>
            </a:r>
            <a:r>
              <a:rPr lang="en-US" sz="3200">
                <a:latin typeface="+mj-lt"/>
              </a:rPr>
              <a:t>Trùng  giày sống trong môi trường nước cỏ ngâm.</a:t>
            </a:r>
            <a:endParaRPr lang="vi-VN" sz="32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129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3: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Di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890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u="sng" dirty="0" err="1">
                <a:latin typeface="+mj-lt"/>
              </a:rPr>
              <a:t>Trả</a:t>
            </a:r>
            <a:r>
              <a:rPr lang="en-US" sz="3200" i="1" u="sng" dirty="0">
                <a:latin typeface="+mj-lt"/>
              </a:rPr>
              <a:t> </a:t>
            </a:r>
            <a:r>
              <a:rPr lang="en-US" sz="3200" i="1" u="sng" dirty="0" err="1">
                <a:latin typeface="+mj-lt"/>
              </a:rPr>
              <a:t>lời</a:t>
            </a:r>
            <a:r>
              <a:rPr lang="en-US" sz="3200" i="1" u="sng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Lông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chuyển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động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tạo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sự</a:t>
            </a:r>
            <a:r>
              <a:rPr lang="en-US" sz="3200" dirty="0">
                <a:latin typeface="+mj-lt"/>
              </a:rPr>
              <a:t> di </a:t>
            </a:r>
            <a:r>
              <a:rPr lang="en-US" sz="3200" dirty="0" err="1">
                <a:latin typeface="+mj-lt"/>
              </a:rPr>
              <a:t>chuyển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7152"/>
            <a:ext cx="666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Dinh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dưỡng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?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01209"/>
            <a:ext cx="702027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900" i="1" u="sng">
                <a:latin typeface="+mj-lt"/>
              </a:rPr>
              <a:t>Trả lời: </a:t>
            </a:r>
            <a:r>
              <a:rPr lang="en-US" sz="2900">
                <a:latin typeface="+mj-lt"/>
              </a:rPr>
              <a:t>Dinh dưỡng: Enzim tiêu hoá biến thức ăn thành chất lỏng thấm vào chất nguyên sinh</a:t>
            </a:r>
            <a:endParaRPr lang="vi-VN" sz="290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25544" cy="1143000"/>
          </a:xfrm>
        </p:spPr>
        <p:txBody>
          <a:bodyPr>
            <a:noAutofit/>
          </a:bodyPr>
          <a:lstStyle/>
          <a:p>
            <a:r>
              <a:rPr lang="en-US" sz="3600" b="1" u="sng">
                <a:solidFill>
                  <a:srgbClr val="FF0000"/>
                </a:solidFill>
              </a:rPr>
              <a:t>Câu 5: </a:t>
            </a:r>
            <a:r>
              <a:rPr lang="en-US" sz="3600" b="1">
                <a:solidFill>
                  <a:srgbClr val="FF0000"/>
                </a:solidFill>
              </a:rPr>
              <a:t>Dựa vào hình 5.3 cho biết dinh dưỡng của trùng giày?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6" name="Content Placeholder 5" descr="SGK-Sinh-7-hinh-5.3.jp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816424" cy="468052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824536" cy="5256584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Thức ăn được lông bơi cuốn vào miệng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Miệng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Không bào tiêu hoá ở đáy hầu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Quỹ đạo di chuyển của không bào tiêu hoá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Lỗ thoát thải bã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Không bào co bóp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Nhân lớn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800">
                <a:latin typeface="+mj-lt"/>
              </a:rPr>
              <a:t>Nhân nhỏ</a:t>
            </a:r>
            <a:endParaRPr lang="vi-VN" sz="28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4797152"/>
            <a:ext cx="3816424" cy="1412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8475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Nhân trùng giày có gì khác với nhân trùng biến hình về hình dạng và số lượng?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n-US" sz="3600">
                <a:latin typeface="+mj-lt"/>
              </a:rPr>
              <a:t>Trùng biến hình có 1 nhân: nhân nhỏ</a:t>
            </a:r>
          </a:p>
          <a:p>
            <a:r>
              <a:rPr lang="en-US" sz="3600">
                <a:latin typeface="+mj-lt"/>
              </a:rPr>
              <a:t>Trùng giày có 2 nhân: nhân nhỏ, nhân lớn</a:t>
            </a:r>
          </a:p>
          <a:p>
            <a:pPr>
              <a:buNone/>
            </a:pPr>
            <a:endParaRPr lang="en-US" sz="1900"/>
          </a:p>
          <a:p>
            <a:pPr>
              <a:buNone/>
            </a:pPr>
            <a:r>
              <a:rPr lang="en-US" sz="3600" b="1">
                <a:solidFill>
                  <a:srgbClr val="FF0000"/>
                </a:solidFill>
                <a:latin typeface="+mj-lt"/>
              </a:rPr>
              <a:t>Không bào co bóp của trùng giày có gì khác với Không bào co bóp của trùng biến hình (về hình dạng, số lượng và vị trí)?</a:t>
            </a:r>
          </a:p>
          <a:p>
            <a:r>
              <a:rPr lang="en-US" sz="3600">
                <a:latin typeface="+mj-lt"/>
              </a:rPr>
              <a:t>Không bào co bóp của trùng biến hình: có 1 cái, nhỏ, nằm gần nhân và không bào tiêu hoá</a:t>
            </a:r>
          </a:p>
          <a:p>
            <a:r>
              <a:rPr lang="en-US" sz="3600">
                <a:latin typeface="+mj-lt"/>
              </a:rPr>
              <a:t>Không bào co bóp của trùng giày: có 2 cái, lớn, mỗi cái hình hoa thị, nằm gần nhân và không bào tiêu hoá.</a:t>
            </a:r>
          </a:p>
          <a:p>
            <a:pPr>
              <a:buNone/>
            </a:pPr>
            <a:endParaRPr lang="vi-VN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3140968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0000"/>
                </a:solidFill>
              </a:rPr>
              <a:t>Câu 6: </a:t>
            </a:r>
            <a:r>
              <a:rPr lang="en-US" sz="4000" b="1">
                <a:solidFill>
                  <a:srgbClr val="FF0000"/>
                </a:solidFill>
              </a:rPr>
              <a:t>Tiêu hoá ở trùng giày khác với ở trùng biến hình như thế nào? (về cách lấy thức ăn, quá trình tiêu hoá và thải bã…)</a:t>
            </a:r>
            <a:endParaRPr lang="vi-VN" sz="4000" b="1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3212978"/>
          <a:ext cx="9144000" cy="382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523">
                <a:tc>
                  <a:txBody>
                    <a:bodyPr/>
                    <a:lstStyle/>
                    <a:p>
                      <a:r>
                        <a:rPr lang="en-US" sz="2800">
                          <a:latin typeface="+mj-lt"/>
                        </a:rPr>
                        <a:t>Trùng</a:t>
                      </a:r>
                      <a:r>
                        <a:rPr lang="en-US" sz="2800" baseline="0">
                          <a:latin typeface="+mj-lt"/>
                        </a:rPr>
                        <a:t> biến hình</a:t>
                      </a:r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+mj-lt"/>
                        </a:rPr>
                        <a:t>Trùng</a:t>
                      </a:r>
                      <a:r>
                        <a:rPr lang="en-US" sz="2800" baseline="0">
                          <a:latin typeface="+mj-lt"/>
                        </a:rPr>
                        <a:t> giày</a:t>
                      </a:r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498">
                <a:tc>
                  <a:txBody>
                    <a:bodyPr/>
                    <a:lstStyle/>
                    <a:p>
                      <a:r>
                        <a:rPr kumimoji="0" lang="vi-VN" sz="3000" kern="120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Trùng biến hình sau khi bao vây con mồi bằng chất nguyên sinh của mình thì khu vực bao vây đó sẽ</a:t>
                      </a:r>
                      <a:r>
                        <a:rPr kumimoji="0" lang="vi-VN" sz="3000" kern="1200" baseline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vi-VN" sz="3000" kern="120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thành không bào tiêu hóa. </a:t>
                      </a:r>
                    </a:p>
                    <a:p>
                      <a:br>
                        <a:rPr kumimoji="0" lang="vi-VN" sz="3000" b="0" i="0" kern="120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endParaRPr lang="vi-VN" sz="3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vi-VN" sz="3000" kern="120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Trùng giày đưa vào</a:t>
                      </a:r>
                      <a:r>
                        <a:rPr kumimoji="0" lang="en-US" sz="3000" kern="120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kumimoji="0" lang="vi-VN" sz="3000" kern="120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qua lỗ miệng, đi qua các enzim để tiêu hóa và hấp thụ các chất dinh dưỡng, chất cặn bã sẽ bị thải ra ngoài.</a:t>
                      </a:r>
                      <a:endParaRPr lang="vi-VN" sz="3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884368" cy="1008112"/>
          </a:xfrm>
        </p:spPr>
        <p:txBody>
          <a:bodyPr>
            <a:noAutofit/>
          </a:bodyPr>
          <a:lstStyle/>
          <a:p>
            <a:r>
              <a:rPr lang="en-US" sz="4000" b="1" u="sng">
                <a:solidFill>
                  <a:srgbClr val="FF0000"/>
                </a:solidFill>
              </a:rPr>
              <a:t>Câu 7: </a:t>
            </a:r>
            <a:r>
              <a:rPr lang="en-US" sz="4000" b="1">
                <a:solidFill>
                  <a:srgbClr val="FF0000"/>
                </a:solidFill>
              </a:rPr>
              <a:t>Trùng giày sinh sản theo hình thức nào </a:t>
            </a:r>
            <a:br>
              <a:rPr lang="en-US" sz="4000">
                <a:solidFill>
                  <a:srgbClr val="FF0000"/>
                </a:solidFill>
              </a:rPr>
            </a:br>
            <a:r>
              <a:rPr lang="en-US" sz="4000" i="1" u="sng">
                <a:solidFill>
                  <a:schemeClr val="tx1"/>
                </a:solidFill>
              </a:rPr>
              <a:t>Trả lời :</a:t>
            </a:r>
            <a:endParaRPr lang="vi-VN" sz="40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1772816"/>
            <a:ext cx="7884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+mj-lt"/>
              </a:rPr>
              <a:t>- Sinh sản hữu tính bằng hình thức tiếp hợp</a:t>
            </a:r>
          </a:p>
          <a:p>
            <a:r>
              <a:rPr lang="en-US" sz="4000">
                <a:latin typeface="+mj-lt"/>
              </a:rPr>
              <a:t>- Sinh sản vô tính bằng cách phân đôi theo chiều ngang </a:t>
            </a:r>
            <a:endParaRPr lang="en-US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4908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</a:rPr>
              <a:t>Câu 8: Trùng cỏ (trùng giày) là tên chính đại diện cho nhóm động vật nào?</a:t>
            </a:r>
          </a:p>
          <a:p>
            <a:r>
              <a:rPr lang="en-US" sz="4000" i="1" u="sng">
                <a:latin typeface="+mj-lt"/>
              </a:rPr>
              <a:t>Trả lời: </a:t>
            </a:r>
            <a:r>
              <a:rPr lang="en-US" sz="4000">
                <a:latin typeface="+mj-lt"/>
              </a:rPr>
              <a:t>Đại diện cho nhóm động vật đơn bào</a:t>
            </a:r>
            <a:endParaRPr lang="vi-VN" sz="4000">
              <a:latin typeface="+mj-lt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2204864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Câu hỏi?/22</a:t>
            </a:r>
            <a:br>
              <a:rPr lang="en-US" sz="4400" b="1">
                <a:solidFill>
                  <a:srgbClr val="FF0000"/>
                </a:solidFill>
              </a:rPr>
            </a:br>
            <a:r>
              <a:rPr lang="en-US" sz="4400" b="1">
                <a:solidFill>
                  <a:srgbClr val="FF0000"/>
                </a:solidFill>
              </a:rPr>
              <a:t>1. Trùng giày di chuyển, lấy thức ăn, tiêu hoá và thải bã như thế nào?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4437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4000" i="1" u="sng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*Di chuyển: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N</a:t>
            </a:r>
            <a:r>
              <a:rPr lang="vi-VN" sz="4000">
                <a:latin typeface="Calibri" pitchFamily="34" charset="0"/>
                <a:cs typeface="Calibri" pitchFamily="34" charset="0"/>
              </a:rPr>
              <a:t>hờ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lông bơi (lông chuyển động tạo ra sự di chuyển cơ thể)</a:t>
            </a:r>
          </a:p>
          <a:p>
            <a:pPr>
              <a:buNone/>
            </a:pPr>
            <a:r>
              <a:rPr lang="vi-VN" sz="4000" i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*Dinh dưỡng</a:t>
            </a:r>
            <a:r>
              <a:rPr lang="en-US" sz="4000" i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vi-VN" sz="4000">
                <a:latin typeface="Calibri" pitchFamily="34" charset="0"/>
                <a:cs typeface="Calibri" pitchFamily="34" charset="0"/>
              </a:rPr>
              <a:t>Thức ăn -&gt; miệng -&gt; hầu -&gt;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không bào </a:t>
            </a:r>
            <a:r>
              <a:rPr lang="vi-VN" sz="4000">
                <a:latin typeface="Calibri" pitchFamily="34" charset="0"/>
                <a:cs typeface="Calibri" pitchFamily="34" charset="0"/>
              </a:rPr>
              <a:t>tiêu hoá -&gt; </a:t>
            </a:r>
            <a:r>
              <a:rPr lang="vi-VN" sz="4000" dirty="0">
                <a:latin typeface="Calibri" pitchFamily="34" charset="0"/>
                <a:cs typeface="Calibri" pitchFamily="34" charset="0"/>
              </a:rPr>
              <a:t>biến đổi nhờ enzim. Chất thải được đưa đến không bào co bóp rồi ra ngoài qua lỗ thoát</a:t>
            </a:r>
          </a:p>
          <a:p>
            <a:pPr>
              <a:buNone/>
            </a:pPr>
            <a:br>
              <a:rPr lang="vi-VN" sz="2400" dirty="0"/>
            </a:br>
            <a:br>
              <a:rPr lang="vi-VN" sz="2400" dirty="0"/>
            </a:br>
            <a:endParaRPr lang="en-US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Em có biết?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400" i="1" u="sng">
                <a:solidFill>
                  <a:srgbClr val="00B050"/>
                </a:solidFill>
                <a:latin typeface="+mj-lt"/>
              </a:rPr>
              <a:t>Trùng giày còn có tên là gì?</a:t>
            </a:r>
          </a:p>
          <a:p>
            <a:r>
              <a:rPr lang="en-US" sz="3400">
                <a:latin typeface="+mj-lt"/>
              </a:rPr>
              <a:t>Trùng giày còn có tên là trùng cỏ</a:t>
            </a:r>
          </a:p>
          <a:p>
            <a:pPr>
              <a:buNone/>
            </a:pPr>
            <a:r>
              <a:rPr lang="en-US" sz="3400" i="1" u="sng">
                <a:solidFill>
                  <a:srgbClr val="00B050"/>
                </a:solidFill>
                <a:latin typeface="+mj-lt"/>
              </a:rPr>
              <a:t>Tại sao trùng giày lại có tên là trùng cỏ?</a:t>
            </a:r>
          </a:p>
          <a:p>
            <a:r>
              <a:rPr lang="en-US" sz="3400">
                <a:latin typeface="+mj-lt"/>
              </a:rPr>
              <a:t>Vì khi chế tạo được kính hiển vi, soi vào nước “cỏ ngâm” thì tình cờ phát hiện ra chúng nên chúng có tên là “trùng cỏ”</a:t>
            </a:r>
          </a:p>
          <a:p>
            <a:pPr>
              <a:buNone/>
            </a:pPr>
            <a:r>
              <a:rPr lang="en-US" sz="3400" i="1" u="sng">
                <a:solidFill>
                  <a:srgbClr val="00B050"/>
                </a:solidFill>
                <a:latin typeface="+mj-lt"/>
              </a:rPr>
              <a:t>Nước cỏ ngâm là môi trường gì ở phòng thí nghiệm?</a:t>
            </a:r>
          </a:p>
          <a:p>
            <a:r>
              <a:rPr lang="en-US" sz="3400">
                <a:latin typeface="+mj-lt"/>
              </a:rPr>
              <a:t>Nước cỏ ngâm là môi trường nuôi cấy lí tưởng ở phòng thí nghiệm.</a:t>
            </a:r>
            <a:endParaRPr lang="vi-VN" sz="3400">
              <a:latin typeface="+mj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>
                <a:solidFill>
                  <a:schemeClr val="accent3"/>
                </a:solidFill>
              </a:rPr>
              <a:t>TRÙNG BIẾN HÌNH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                TRÙNG GIÀY</a:t>
            </a:r>
          </a:p>
        </p:txBody>
      </p:sp>
      <p:pic>
        <p:nvPicPr>
          <p:cNvPr id="1026" name="Picture 2" descr="C:\Users\Public\Pictures\Sample 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077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1143000"/>
          </a:xfrm>
        </p:spPr>
        <p:txBody>
          <a:bodyPr/>
          <a:lstStyle/>
          <a:p>
            <a:pPr algn="ctr"/>
            <a:r>
              <a:rPr lang="vi-VN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Kết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8244408" cy="5301208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arenR"/>
            </a:pPr>
            <a:r>
              <a:rPr lang="vi-VN" sz="3100" i="1" u="sng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Môi trường sống và di chuyển:</a:t>
            </a:r>
          </a:p>
          <a:p>
            <a:pPr marL="179388" indent="-179388">
              <a:buClrTx/>
              <a:buFont typeface="Times New Roman" pitchFamily="18" charset="0"/>
              <a:buChar char="–"/>
            </a:pPr>
            <a:r>
              <a:rPr lang="vi-VN" sz="3100">
                <a:latin typeface="Calibri" pitchFamily="34" charset="0"/>
                <a:cs typeface="Calibri" pitchFamily="34" charset="0"/>
              </a:rPr>
              <a:t>Sống trong môi trường nước cỏ ngâm</a:t>
            </a:r>
          </a:p>
          <a:p>
            <a:pPr marL="179388" indent="-179388">
              <a:buClrTx/>
              <a:buFont typeface="Times New Roman" pitchFamily="18" charset="0"/>
              <a:buChar char="–"/>
            </a:pPr>
            <a:r>
              <a:rPr lang="vi-VN" sz="3100">
                <a:latin typeface="Calibri" pitchFamily="34" charset="0"/>
                <a:cs typeface="Calibri" pitchFamily="34" charset="0"/>
              </a:rPr>
              <a:t>Lông chuyển động tạo ra sự di chuyển của cơ thể</a:t>
            </a:r>
          </a:p>
          <a:p>
            <a:pPr marL="514350" indent="-514350">
              <a:buClrTx/>
              <a:buAutoNum type="arabicParenR" startAt="2"/>
            </a:pPr>
            <a:r>
              <a:rPr lang="vi-VN" sz="3100" i="1" u="sng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Dinh dưỡng và sinh sản:</a:t>
            </a:r>
          </a:p>
          <a:p>
            <a:pPr marL="179388" indent="-179388">
              <a:buClrTx/>
              <a:buFont typeface="Times New Roman" pitchFamily="18" charset="0"/>
              <a:buChar char="–"/>
            </a:pPr>
            <a:r>
              <a:rPr lang="vi-VN" sz="3100">
                <a:latin typeface="Calibri" pitchFamily="34" charset="0"/>
                <a:cs typeface="Calibri" pitchFamily="34" charset="0"/>
              </a:rPr>
              <a:t>Dinh dưỡng: Enzim tiêu hoá biến thức ăn thành chất lỏng thấm vào chất nguyên sinh</a:t>
            </a:r>
          </a:p>
          <a:p>
            <a:pPr marL="179388" indent="-179388">
              <a:buClrTx/>
              <a:buFont typeface="Times New Roman" pitchFamily="18" charset="0"/>
              <a:buChar char="–"/>
            </a:pPr>
            <a:r>
              <a:rPr lang="vi-VN" sz="3100">
                <a:latin typeface="Calibri" pitchFamily="34" charset="0"/>
                <a:cs typeface="Calibri" pitchFamily="34" charset="0"/>
              </a:rPr>
              <a:t>Sinh sản hữu tính bằng hình thức tiếp hợp</a:t>
            </a:r>
          </a:p>
          <a:p>
            <a:pPr marL="179388" indent="-179388">
              <a:buClrTx/>
              <a:buFont typeface="Times New Roman" pitchFamily="18" charset="0"/>
              <a:buChar char="–"/>
            </a:pPr>
            <a:r>
              <a:rPr lang="vi-VN" sz="3100">
                <a:latin typeface="Calibri" pitchFamily="34" charset="0"/>
                <a:cs typeface="Calibri" pitchFamily="34" charset="0"/>
              </a:rPr>
              <a:t>Sinh sản vô tính bằng cách cơ thể phân đôi theo chiều ngang.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Điều em đã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632848" cy="4389120"/>
          </a:xfrm>
        </p:spPr>
        <p:txBody>
          <a:bodyPr>
            <a:normAutofit/>
          </a:bodyPr>
          <a:lstStyle/>
          <a:p>
            <a:r>
              <a:rPr lang="vi-VN" sz="4800">
                <a:latin typeface="Calibri" pitchFamily="34" charset="0"/>
                <a:cs typeface="Calibri" pitchFamily="34" charset="0"/>
              </a:rPr>
              <a:t>Qua bài học này, em học được cấu tạo, hình thức sinh sản, môi trường sống và dinh dưỡng của trùng biến hình và trùng giày.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458200" cy="4221162"/>
          </a:xfrm>
        </p:spPr>
        <p:txBody>
          <a:bodyPr>
            <a:noAutofit/>
          </a:bodyPr>
          <a:lstStyle/>
          <a:p>
            <a:r>
              <a:rPr lang="en-US" sz="19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9496627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0"/>
            <a:ext cx="8820472" cy="126876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532440" cy="5661248"/>
          </a:xfrm>
        </p:spPr>
        <p:txBody>
          <a:bodyPr>
            <a:noAutofit/>
          </a:bodyPr>
          <a:lstStyle/>
          <a:p>
            <a:pPr lvl="0">
              <a:buClr>
                <a:srgbClr val="0BD0D9"/>
              </a:buClr>
              <a:buNone/>
            </a:pPr>
            <a:r>
              <a:rPr lang="en-US" sz="4000" b="1" i="1">
                <a:solidFill>
                  <a:srgbClr val="FF00FF"/>
                </a:solidFill>
                <a:latin typeface="Calibri"/>
              </a:rPr>
              <a:t>    Kết </a:t>
            </a:r>
            <a:r>
              <a:rPr lang="en-US" sz="4000" b="1" i="1" dirty="0" err="1">
                <a:solidFill>
                  <a:srgbClr val="FF00FF"/>
                </a:solidFill>
                <a:latin typeface="Calibri"/>
              </a:rPr>
              <a:t>luận</a:t>
            </a:r>
            <a:r>
              <a:rPr lang="en-US" sz="4000" b="1" i="1" dirty="0">
                <a:solidFill>
                  <a:srgbClr val="FF00FF"/>
                </a:solidFill>
                <a:latin typeface="Calibri"/>
              </a:rPr>
              <a:t> </a:t>
            </a:r>
            <a:r>
              <a:rPr lang="en-US" sz="4000" b="1" i="1" dirty="0" err="1">
                <a:solidFill>
                  <a:srgbClr val="FF00FF"/>
                </a:solidFill>
                <a:latin typeface="Calibri"/>
              </a:rPr>
              <a:t>bài</a:t>
            </a:r>
            <a:r>
              <a:rPr lang="en-US" sz="4000" b="1" i="1" dirty="0">
                <a:solidFill>
                  <a:srgbClr val="FF00FF"/>
                </a:solidFill>
                <a:latin typeface="Calibri"/>
              </a:rPr>
              <a:t> 4</a:t>
            </a:r>
          </a:p>
          <a:p>
            <a:pPr lvl="0">
              <a:buClr>
                <a:srgbClr val="0BD0D9"/>
              </a:buClr>
              <a:buNone/>
            </a:pPr>
            <a:r>
              <a:rPr lang="en-US" sz="3600" i="1" u="sng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Calibri"/>
              </a:rPr>
              <a:t>Cấu</a:t>
            </a:r>
            <a:r>
              <a:rPr lang="en-US" sz="3600" b="1" i="1" u="sng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Calibri"/>
              </a:rPr>
              <a:t>tạo</a:t>
            </a:r>
            <a:r>
              <a:rPr lang="en-US" sz="3600" b="1" i="1" u="sng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Calibri"/>
              </a:rPr>
              <a:t>ngoài</a:t>
            </a:r>
            <a:r>
              <a:rPr lang="en-US" sz="3600" b="1" i="1" u="sng" dirty="0">
                <a:solidFill>
                  <a:srgbClr val="0070C0"/>
                </a:solidFill>
                <a:latin typeface="Calibri"/>
              </a:rPr>
              <a:t>:</a:t>
            </a:r>
          </a:p>
          <a:p>
            <a:pPr lvl="0">
              <a:buClr>
                <a:srgbClr val="0BD0D9"/>
              </a:buClr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hồ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đầm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ruộng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lvl="0">
              <a:buClr>
                <a:srgbClr val="0BD0D9"/>
              </a:buClr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Cơ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đơn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bào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kích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thước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hiển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vi</a:t>
            </a:r>
          </a:p>
          <a:p>
            <a:pPr lvl="0">
              <a:buClr>
                <a:srgbClr val="0BD0D9"/>
              </a:buClr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Cấu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tạo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điểm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roi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dự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trữ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bào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co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bóp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diệp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lục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màng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cơ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bào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lvl="0">
              <a:buClr>
                <a:srgbClr val="0BD0D9"/>
              </a:buClr>
              <a:buNone/>
            </a:pPr>
            <a:r>
              <a:rPr lang="en-US" sz="3600" b="1" i="1" u="sng" dirty="0">
                <a:solidFill>
                  <a:srgbClr val="0070C0"/>
                </a:solidFill>
                <a:latin typeface="Calibri"/>
              </a:rPr>
              <a:t>Di </a:t>
            </a:r>
            <a:r>
              <a:rPr lang="en-US" sz="3600" b="1" i="1" u="sng" dirty="0" err="1">
                <a:solidFill>
                  <a:srgbClr val="0070C0"/>
                </a:solidFill>
                <a:latin typeface="Calibri"/>
              </a:rPr>
              <a:t>chuyển</a:t>
            </a:r>
            <a:r>
              <a:rPr lang="en-US" sz="3600" b="1" i="1" u="sng" dirty="0">
                <a:solidFill>
                  <a:srgbClr val="0070C0"/>
                </a:solidFill>
                <a:latin typeface="Calibri"/>
              </a:rPr>
              <a:t>:</a:t>
            </a:r>
          </a:p>
          <a:p>
            <a:pPr lvl="0">
              <a:buClr>
                <a:srgbClr val="0BD0D9"/>
              </a:buClr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roi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>
              <a:buNone/>
            </a:pPr>
            <a:r>
              <a:rPr lang="en-US" sz="3600" b="1" dirty="0">
                <a:solidFill>
                  <a:srgbClr val="00B050"/>
                </a:solidFill>
                <a:latin typeface="+mj-lt"/>
              </a:rPr>
              <a:t>    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496944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i="1" u="sng" dirty="0" err="1">
                <a:solidFill>
                  <a:srgbClr val="FF0000"/>
                </a:solidFill>
                <a:latin typeface="+mj-lt"/>
              </a:rPr>
              <a:t>Dinh</a:t>
            </a:r>
            <a:r>
              <a:rPr lang="en-US" sz="3500" b="1" i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00" b="1" i="1" u="sng" dirty="0" err="1">
                <a:solidFill>
                  <a:srgbClr val="FF0000"/>
                </a:solidFill>
                <a:latin typeface="+mj-lt"/>
              </a:rPr>
              <a:t>dưỡng</a:t>
            </a:r>
            <a:r>
              <a:rPr lang="en-US" sz="3500" b="1" i="1" u="sng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en-US" sz="3500" dirty="0" err="1">
                <a:latin typeface="+mj-lt"/>
              </a:rPr>
              <a:t>Vừa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tự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dưỡng</a:t>
            </a:r>
            <a:r>
              <a:rPr lang="en-US" sz="3500" dirty="0">
                <a:latin typeface="+mj-lt"/>
              </a:rPr>
              <a:t>, </a:t>
            </a:r>
            <a:r>
              <a:rPr lang="en-US" sz="3500" dirty="0" err="1">
                <a:latin typeface="+mj-lt"/>
              </a:rPr>
              <a:t>vừa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dị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dưỡng</a:t>
            </a:r>
            <a:endParaRPr lang="en-US" sz="3500" dirty="0">
              <a:latin typeface="+mj-lt"/>
            </a:endParaRPr>
          </a:p>
          <a:p>
            <a:r>
              <a:rPr lang="en-US" sz="3500" dirty="0" err="1">
                <a:latin typeface="+mj-lt"/>
              </a:rPr>
              <a:t>Hô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hấp</a:t>
            </a:r>
            <a:r>
              <a:rPr lang="en-US" sz="3500" dirty="0">
                <a:latin typeface="+mj-lt"/>
              </a:rPr>
              <a:t> qua </a:t>
            </a:r>
            <a:r>
              <a:rPr lang="en-US" sz="3500" dirty="0" err="1">
                <a:latin typeface="+mj-lt"/>
              </a:rPr>
              <a:t>màng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tế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bào</a:t>
            </a:r>
            <a:endParaRPr lang="en-US" sz="3500" dirty="0">
              <a:latin typeface="+mj-lt"/>
            </a:endParaRPr>
          </a:p>
          <a:p>
            <a:r>
              <a:rPr lang="en-US" sz="3500" dirty="0" err="1">
                <a:latin typeface="+mj-lt"/>
              </a:rPr>
              <a:t>Bài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tiết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và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điều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chỉnh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áp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suất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nhờ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không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bào</a:t>
            </a:r>
            <a:r>
              <a:rPr lang="en-US" sz="3500" dirty="0">
                <a:latin typeface="+mj-lt"/>
              </a:rPr>
              <a:t> co </a:t>
            </a:r>
            <a:r>
              <a:rPr lang="en-US" sz="3500" dirty="0" err="1">
                <a:latin typeface="+mj-lt"/>
              </a:rPr>
              <a:t>bóp</a:t>
            </a:r>
            <a:endParaRPr lang="en-US" sz="3500" dirty="0">
              <a:latin typeface="+mj-lt"/>
            </a:endParaRPr>
          </a:p>
          <a:p>
            <a:pPr>
              <a:buNone/>
            </a:pPr>
            <a:r>
              <a:rPr lang="en-US" sz="3500" b="1" i="1" u="sng" dirty="0" err="1">
                <a:solidFill>
                  <a:srgbClr val="FF0000"/>
                </a:solidFill>
                <a:latin typeface="+mj-lt"/>
              </a:rPr>
              <a:t>Sinh</a:t>
            </a:r>
            <a:r>
              <a:rPr lang="en-US" sz="3500" b="1" i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500" b="1" i="1" u="sng" dirty="0" err="1">
                <a:solidFill>
                  <a:srgbClr val="FF0000"/>
                </a:solidFill>
                <a:latin typeface="+mj-lt"/>
              </a:rPr>
              <a:t>sản</a:t>
            </a:r>
            <a:r>
              <a:rPr lang="en-US" sz="3500" b="1" i="1" u="sng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en-US" sz="3500" dirty="0" err="1">
                <a:latin typeface="+mj-lt"/>
              </a:rPr>
              <a:t>Sinh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sản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vô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tính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bằng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cách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phân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đôi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theo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chiều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dọc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cơ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thể</a:t>
            </a:r>
            <a:endParaRPr lang="en-US" sz="3500" dirty="0">
              <a:latin typeface="+mj-lt"/>
            </a:endParaRPr>
          </a:p>
          <a:p>
            <a:r>
              <a:rPr lang="en-US" sz="3500" dirty="0" err="1">
                <a:latin typeface="+mj-lt"/>
              </a:rPr>
              <a:t>Tập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đoàn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trùng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roi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gồm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nhiều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tế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bào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liên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kết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với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nhau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tạo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thành</a:t>
            </a:r>
            <a:r>
              <a:rPr lang="en-US" sz="3500" dirty="0">
                <a:latin typeface="+mj-lt"/>
              </a:rPr>
              <a:t>. </a:t>
            </a:r>
            <a:r>
              <a:rPr lang="en-US" sz="3500" dirty="0" err="1">
                <a:latin typeface="+mj-lt"/>
              </a:rPr>
              <a:t>Chúng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gợi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ra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mối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quan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hệ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về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nguồn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gốc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giữa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động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vật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đơn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bào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và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động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vật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đa</a:t>
            </a:r>
            <a:r>
              <a:rPr lang="en-US" sz="3500" dirty="0">
                <a:latin typeface="+mj-lt"/>
              </a:rPr>
              <a:t> </a:t>
            </a:r>
            <a:r>
              <a:rPr lang="en-US" sz="3500" dirty="0" err="1">
                <a:latin typeface="+mj-lt"/>
              </a:rPr>
              <a:t>bào</a:t>
            </a:r>
            <a:r>
              <a:rPr lang="en-US" sz="3500" dirty="0">
                <a:latin typeface="+mj-lt"/>
              </a:rPr>
              <a:t>.</a:t>
            </a:r>
            <a:endParaRPr lang="vi-VN" sz="3500" dirty="0">
              <a:latin typeface="+mj-lt"/>
            </a:endParaRPr>
          </a:p>
          <a:p>
            <a:endParaRPr lang="vi-VN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15616" y="1484784"/>
            <a:ext cx="6840760" cy="2088232"/>
          </a:xfrm>
        </p:spPr>
        <p:txBody>
          <a:bodyPr>
            <a:no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5:Trùng 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Trùng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Giày</a:t>
            </a:r>
            <a:endParaRPr lang="vi-VN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I. TRÙNG BIẾN HÌNH</a:t>
            </a:r>
          </a:p>
          <a:p>
            <a:pPr lvl="0">
              <a:buClr>
                <a:srgbClr val="0BD0D9"/>
              </a:buClr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Trùng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lvl="0">
              <a:buClr>
                <a:srgbClr val="0BD0D9"/>
              </a:buClr>
              <a:buNone/>
            </a:pPr>
            <a:r>
              <a:rPr lang="en-US" sz="4000" i="1" u="sng" dirty="0" err="1">
                <a:solidFill>
                  <a:prstClr val="black"/>
                </a:solidFill>
                <a:latin typeface="Calibri"/>
              </a:rPr>
              <a:t>Trả</a:t>
            </a:r>
            <a:r>
              <a:rPr lang="en-US" sz="4000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i="1" u="sng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i="1" u="sng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0">
              <a:buClr>
                <a:srgbClr val="0BD0D9"/>
              </a:buClr>
              <a:buFontTx/>
              <a:buChar char="-"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Sống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tù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bùn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hồ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mặt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hồ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>
              <a:buClr>
                <a:srgbClr val="0BD0D9"/>
              </a:buClr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trùng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bào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?</a:t>
            </a:r>
            <a:br>
              <a:rPr lang="en-US" sz="4000" i="1" u="sng" dirty="0">
                <a:solidFill>
                  <a:srgbClr val="FF0000"/>
                </a:solidFill>
                <a:latin typeface="Calibri"/>
              </a:rPr>
            </a:br>
            <a:r>
              <a:rPr lang="en-US" sz="4000" i="1" u="sng" dirty="0" err="1">
                <a:solidFill>
                  <a:prstClr val="black"/>
                </a:solidFill>
                <a:latin typeface="Calibri"/>
              </a:rPr>
              <a:t>Trả</a:t>
            </a:r>
            <a:r>
              <a:rPr lang="en-US" sz="4000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i="1" u="sng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i="1" u="sng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0">
              <a:buClr>
                <a:srgbClr val="0BD0D9"/>
              </a:buClr>
              <a:buNone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trùng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biến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 gồm 1 tế bào.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  <a:p>
            <a:pPr>
              <a:buNone/>
            </a:pP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7560840" cy="121500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5.1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cấu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35480"/>
            <a:ext cx="4716016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300">
                <a:latin typeface="+mj-lt"/>
              </a:rPr>
              <a:t>Cấu tạo: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4300">
                <a:latin typeface="+mj-lt"/>
              </a:rPr>
              <a:t>Nhân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4300">
                <a:latin typeface="+mj-lt"/>
              </a:rPr>
              <a:t>Chất nguyên nhân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4300">
                <a:latin typeface="+mj-lt"/>
              </a:rPr>
              <a:t>Chân giả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4300">
                <a:latin typeface="+mj-lt"/>
              </a:rPr>
              <a:t>Không bào co bóp</a:t>
            </a:r>
          </a:p>
          <a:p>
            <a:endParaRPr lang="vi-V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44824"/>
            <a:ext cx="457200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5445224"/>
            <a:ext cx="4572000" cy="1412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</a:t>
            </a:r>
            <a:r>
              <a:rPr lang="en-US" sz="4000" b="1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K</a:t>
            </a:r>
            <a:r>
              <a:rPr lang="en-US" sz="4000" b="1">
                <a:solidFill>
                  <a:srgbClr val="FF0000"/>
                </a:solidFill>
              </a:rPr>
              <a:t>ích </a:t>
            </a:r>
            <a:r>
              <a:rPr lang="en-US" sz="4000" b="1" dirty="0" err="1">
                <a:solidFill>
                  <a:srgbClr val="FF0000"/>
                </a:solidFill>
              </a:rPr>
              <a:t>thước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nhiêu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i="1" u="sng" dirty="0" err="1">
                <a:solidFill>
                  <a:schemeClr val="tx1"/>
                </a:solidFill>
              </a:rPr>
              <a:t>Trả</a:t>
            </a:r>
            <a:r>
              <a:rPr lang="en-US" sz="4000" i="1" u="sng" dirty="0">
                <a:solidFill>
                  <a:schemeClr val="tx1"/>
                </a:solidFill>
              </a:rPr>
              <a:t> </a:t>
            </a:r>
            <a:r>
              <a:rPr lang="en-US" sz="4000" i="1" u="sng" dirty="0" err="1">
                <a:solidFill>
                  <a:schemeClr val="tx1"/>
                </a:solidFill>
              </a:rPr>
              <a:t>lời</a:t>
            </a:r>
            <a:r>
              <a:rPr lang="en-US" sz="4000" i="1" u="sng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382530" cy="1224136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SzTx/>
            </a:pPr>
            <a:r>
              <a:rPr lang="en-US" sz="10000">
                <a:solidFill>
                  <a:prstClr val="black"/>
                </a:solidFill>
                <a:latin typeface="Calibri"/>
              </a:rPr>
              <a:t>Kích </a:t>
            </a:r>
            <a:r>
              <a:rPr lang="en-US" sz="10000" dirty="0" err="1">
                <a:solidFill>
                  <a:prstClr val="black"/>
                </a:solidFill>
                <a:latin typeface="Calibri"/>
              </a:rPr>
              <a:t>thước</a:t>
            </a:r>
            <a:r>
              <a:rPr lang="en-US" sz="1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0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0" dirty="0" err="1">
                <a:solidFill>
                  <a:prstClr val="black"/>
                </a:solidFill>
                <a:latin typeface="Calibri"/>
              </a:rPr>
              <a:t>thay</a:t>
            </a:r>
            <a:r>
              <a:rPr lang="en-US" sz="1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0" dirty="0" err="1">
                <a:solidFill>
                  <a:prstClr val="black"/>
                </a:solidFill>
                <a:latin typeface="Calibri"/>
              </a:rPr>
              <a:t>đổi</a:t>
            </a:r>
            <a:r>
              <a:rPr lang="en-US" sz="1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0" dirty="0" err="1">
                <a:solidFill>
                  <a:prstClr val="black"/>
                </a:solidFill>
                <a:latin typeface="Calibri"/>
              </a:rPr>
              <a:t>từ</a:t>
            </a:r>
            <a:r>
              <a:rPr lang="en-US" sz="10000" dirty="0">
                <a:solidFill>
                  <a:prstClr val="black"/>
                </a:solidFill>
                <a:latin typeface="Calibri"/>
              </a:rPr>
              <a:t> 0,01mm </a:t>
            </a:r>
            <a:r>
              <a:rPr lang="en-US" sz="10000" dirty="0" err="1">
                <a:solidFill>
                  <a:prstClr val="black"/>
                </a:solidFill>
                <a:latin typeface="Calibri"/>
              </a:rPr>
              <a:t>đến</a:t>
            </a:r>
            <a:r>
              <a:rPr lang="en-US" sz="10000" dirty="0">
                <a:solidFill>
                  <a:prstClr val="black"/>
                </a:solidFill>
                <a:latin typeface="Calibri"/>
              </a:rPr>
              <a:t> 0,05mm</a:t>
            </a:r>
            <a:endParaRPr lang="vi-VN" sz="10000" dirty="0">
              <a:solidFill>
                <a:prstClr val="black"/>
              </a:solidFill>
              <a:latin typeface="Arial"/>
            </a:endParaRPr>
          </a:p>
          <a:p>
            <a:pPr marL="0" indent="0">
              <a:buNone/>
            </a:pPr>
            <a:endParaRPr lang="en-US" sz="4000" dirty="0">
              <a:latin typeface="+mj-lt"/>
            </a:endParaRPr>
          </a:p>
          <a:p>
            <a:pPr>
              <a:buNone/>
            </a:pPr>
            <a:endParaRPr lang="vi-VN" sz="5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140968"/>
            <a:ext cx="7740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u="sng" dirty="0" err="1">
                <a:solidFill>
                  <a:srgbClr val="FF0000"/>
                </a:solidFill>
                <a:latin typeface="Calibri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Calibri"/>
              </a:rPr>
              <a:t> 4 </a:t>
            </a:r>
            <a:r>
              <a:rPr lang="en-US" sz="4000" b="1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4000" b="1">
                <a:solidFill>
                  <a:srgbClr val="FF0000"/>
                </a:solidFill>
                <a:latin typeface="Calibri"/>
              </a:rPr>
              <a:t>rùng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chuyển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mồi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?</a:t>
            </a:r>
            <a:endParaRPr lang="vi-VN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3711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 u="sng" dirty="0" err="1">
                <a:solidFill>
                  <a:prstClr val="black"/>
                </a:solidFill>
                <a:latin typeface="Calibri"/>
              </a:rPr>
              <a:t>Trả</a:t>
            </a:r>
            <a:r>
              <a:rPr lang="en-US" sz="4000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i="1" u="sng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i="1" u="sng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0"/>
            <a:endParaRPr lang="en-US" sz="40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013176"/>
            <a:ext cx="8167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203448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Câu 5: Quan sát hình 5.2 ghi số thứ tự vào các ô đúng với hoạt động bắt mồi của trùng biến hình</a:t>
            </a:r>
            <a:endParaRPr lang="vi-VN" sz="4000" b="1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1988840"/>
            <a:ext cx="7884368" cy="4149080"/>
          </a:xfrm>
        </p:spPr>
        <p:txBody>
          <a:bodyPr>
            <a:normAutofit/>
          </a:bodyPr>
          <a:lstStyle/>
          <a:p>
            <a:pPr marL="263525" indent="-263525">
              <a:buClrTx/>
              <a:buFont typeface="Calibri" pitchFamily="34" charset="0"/>
              <a:buChar char="–"/>
            </a:pP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Khi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một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chân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giả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tiếp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cận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mồi</a:t>
            </a:r>
            <a:r>
              <a:rPr lang="en-US" sz="3000" dirty="0">
                <a:latin typeface="+mj-lt"/>
              </a:rPr>
              <a:t> (</a:t>
            </a:r>
            <a:r>
              <a:rPr lang="en-US" sz="3000" dirty="0" err="1">
                <a:latin typeface="+mj-lt"/>
              </a:rPr>
              <a:t>tảo</a:t>
            </a:r>
            <a:r>
              <a:rPr lang="en-US" sz="3000" dirty="0">
                <a:latin typeface="+mj-lt"/>
              </a:rPr>
              <a:t>, vi </a:t>
            </a:r>
            <a:r>
              <a:rPr lang="en-US" sz="3000" dirty="0" err="1">
                <a:latin typeface="+mj-lt"/>
              </a:rPr>
              <a:t>khuẩn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vụn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hữu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cơ</a:t>
            </a:r>
            <a:r>
              <a:rPr lang="en-US" sz="3000" dirty="0">
                <a:latin typeface="+mj-lt"/>
              </a:rPr>
              <a:t>…) </a:t>
            </a:r>
          </a:p>
          <a:p>
            <a:pPr marL="263525" indent="-263525">
              <a:buClrTx/>
              <a:buFont typeface="Calibri" pitchFamily="34" charset="0"/>
              <a:buChar char="–"/>
            </a:pPr>
            <a:r>
              <a:rPr lang="en-US" sz="3000" dirty="0" err="1">
                <a:latin typeface="+mj-lt"/>
              </a:rPr>
              <a:t>Lập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tức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hình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thành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chân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giả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thứ</a:t>
            </a:r>
            <a:r>
              <a:rPr lang="en-US" sz="3000" dirty="0">
                <a:latin typeface="+mj-lt"/>
              </a:rPr>
              <a:t> 2 </a:t>
            </a:r>
            <a:r>
              <a:rPr lang="en-US" sz="3000" dirty="0" err="1">
                <a:latin typeface="+mj-lt"/>
              </a:rPr>
              <a:t>vây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lấy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mồi</a:t>
            </a:r>
            <a:r>
              <a:rPr lang="en-US" sz="3000" dirty="0">
                <a:latin typeface="+mj-lt"/>
              </a:rPr>
              <a:t> </a:t>
            </a:r>
          </a:p>
          <a:p>
            <a:pPr>
              <a:buClrTx/>
              <a:buFont typeface="Times New Roman" pitchFamily="18" charset="0"/>
              <a:buChar char="–"/>
            </a:pPr>
            <a:r>
              <a:rPr lang="en-US" sz="3000" dirty="0" err="1">
                <a:latin typeface="+mj-lt"/>
              </a:rPr>
              <a:t>Hai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chân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giả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kéo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dài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nuốt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mồi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vào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sâu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trong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chất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nguyên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sinh</a:t>
            </a:r>
            <a:r>
              <a:rPr lang="en-US" sz="3000" dirty="0">
                <a:latin typeface="+mj-lt"/>
              </a:rPr>
              <a:t>. </a:t>
            </a:r>
          </a:p>
          <a:p>
            <a:pPr>
              <a:buClrTx/>
              <a:buFont typeface="Times New Roman" pitchFamily="18" charset="0"/>
              <a:buChar char="–"/>
            </a:pPr>
            <a:r>
              <a:rPr lang="en-US" sz="3000" dirty="0" err="1">
                <a:latin typeface="+mj-lt"/>
              </a:rPr>
              <a:t>Không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bào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tiêu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hoá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tạo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thành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bao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lấy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mồi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nhờ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dịch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tiêu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hoá</a:t>
            </a:r>
            <a:r>
              <a:rPr lang="en-US" sz="3000" dirty="0">
                <a:latin typeface="+mj-lt"/>
              </a:rPr>
              <a:t>. </a:t>
            </a:r>
            <a:endParaRPr lang="vi-VN" sz="3000" dirty="0">
              <a:latin typeface="+mj-lt"/>
            </a:endParaRPr>
          </a:p>
        </p:txBody>
      </p:sp>
      <p:pic>
        <p:nvPicPr>
          <p:cNvPr id="4" name="Picture 3" descr="SGK-Sinh-7-hinh-5.2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013176"/>
            <a:ext cx="4932040" cy="184482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</TotalTime>
  <Words>1410</Words>
  <Application>Microsoft Office PowerPoint</Application>
  <PresentationFormat>On-screen Show (4:3)</PresentationFormat>
  <Paragraphs>127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Symbol</vt:lpstr>
      <vt:lpstr>Times New Roman</vt:lpstr>
      <vt:lpstr>Wingdings 2</vt:lpstr>
      <vt:lpstr>Flow</vt:lpstr>
      <vt:lpstr>THCS HuỲNH VĂN NGHỆ</vt:lpstr>
      <vt:lpstr>Bài 6: TRÙNG BIẾN HÌNH                  TRÙNG GIÀY</vt:lpstr>
      <vt:lpstr>Kiểm tra bài cũ</vt:lpstr>
      <vt:lpstr>PowerPoint Presentation</vt:lpstr>
      <vt:lpstr>Bài 5:Trùng Biến Hình và Trùng Giày</vt:lpstr>
      <vt:lpstr>PowerPoint Presentation</vt:lpstr>
      <vt:lpstr>Quan sát hình 5.1 cho biết cấu tạo cơ thể trùng biến hình</vt:lpstr>
      <vt:lpstr>Câu 3: Kích thước bao nhiêu? Trả lời: </vt:lpstr>
      <vt:lpstr>Câu 5: Quan sát hình 5.2 ghi số thứ tự vào các ô đúng với hoạt động bắt mồi của trùng biến hình</vt:lpstr>
      <vt:lpstr> Câu 6: Dinh dưỡng bằng cách nào?  Trả lời: </vt:lpstr>
      <vt:lpstr>  </vt:lpstr>
      <vt:lpstr>Kết luận</vt:lpstr>
      <vt:lpstr>II. TRÙNG GIÀY Câu 1: Trùng giày là đại diện của lớp nào? </vt:lpstr>
      <vt:lpstr>Câu 5: Dựa vào hình 5.3 cho biết dinh dưỡng của trùng giày?</vt:lpstr>
      <vt:lpstr> Nhân trùng giày có gì khác với nhân trùng biến hình về hình dạng và số lượng?</vt:lpstr>
      <vt:lpstr>Câu 6: Tiêu hoá ở trùng giày khác với ở trùng biến hình như thế nào? (về cách lấy thức ăn, quá trình tiêu hoá và thải bã…)</vt:lpstr>
      <vt:lpstr>Câu 7: Trùng giày sinh sản theo hình thức nào  Trả lời :</vt:lpstr>
      <vt:lpstr>Câu hỏi?/22 1. Trùng giày di chuyển, lấy thức ăn, tiêu hoá và thải bã như thế nào?</vt:lpstr>
      <vt:lpstr>Em có biết?</vt:lpstr>
      <vt:lpstr>Kết luận</vt:lpstr>
      <vt:lpstr>Điều em đã học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trình sinh học</dc:title>
  <dc:creator>Hải Yến</dc:creator>
  <cp:lastModifiedBy>Quyen Huynh</cp:lastModifiedBy>
  <cp:revision>155</cp:revision>
  <dcterms:created xsi:type="dcterms:W3CDTF">2014-09-16T14:21:25Z</dcterms:created>
  <dcterms:modified xsi:type="dcterms:W3CDTF">2022-03-19T06:53:14Z</dcterms:modified>
</cp:coreProperties>
</file>